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29028" y="2305253"/>
            <a:ext cx="8933942" cy="71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3725" y="700227"/>
            <a:ext cx="1100454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3725" y="1706625"/>
            <a:ext cx="11004549" cy="3856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mec.br/blog/vestibular-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mec.br/blog/vestibular-2/estudo-a-distancia-ead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tead.ifpa.edu.br/arquivos/material-profess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mec.br/blog/vestibular-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mec.br/blog/vestibular-2/estudo-a-distancia-ead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9996" y="2305253"/>
            <a:ext cx="624649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40" dirty="0">
                <a:latin typeface="Noto Sans"/>
                <a:cs typeface="Noto Sans"/>
              </a:rPr>
              <a:t>NOME </a:t>
            </a:r>
            <a:r>
              <a:rPr sz="4500" b="1" spc="20" dirty="0">
                <a:latin typeface="Noto Sans"/>
                <a:cs typeface="Noto Sans"/>
              </a:rPr>
              <a:t>DA</a:t>
            </a:r>
            <a:r>
              <a:rPr sz="4500" b="1" spc="-95" dirty="0">
                <a:latin typeface="Noto Sans"/>
                <a:cs typeface="Noto Sans"/>
              </a:rPr>
              <a:t> </a:t>
            </a:r>
            <a:r>
              <a:rPr sz="4500" b="1" spc="-15" dirty="0">
                <a:latin typeface="Noto Sans"/>
                <a:cs typeface="Noto Sans"/>
              </a:rPr>
              <a:t>DISCIPLINA</a:t>
            </a:r>
            <a:endParaRPr sz="4500"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69996" y="1989836"/>
            <a:ext cx="40411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349946"/>
                </a:solidFill>
                <a:latin typeface="Noto Sans"/>
                <a:cs typeface="Noto Sans"/>
              </a:rPr>
              <a:t>OPEN </a:t>
            </a:r>
            <a:r>
              <a:rPr sz="1600" b="1" spc="40" dirty="0">
                <a:solidFill>
                  <a:srgbClr val="349946"/>
                </a:solidFill>
                <a:latin typeface="Noto Sans"/>
                <a:cs typeface="Noto Sans"/>
              </a:rPr>
              <a:t>SANS </a:t>
            </a:r>
            <a:r>
              <a:rPr sz="1600" b="1" spc="15" dirty="0">
                <a:solidFill>
                  <a:srgbClr val="349946"/>
                </a:solidFill>
                <a:latin typeface="Noto Sans"/>
                <a:cs typeface="Noto Sans"/>
              </a:rPr>
              <a:t>EXTRABOLD </a:t>
            </a:r>
            <a:r>
              <a:rPr sz="1600" b="1" spc="20" dirty="0">
                <a:solidFill>
                  <a:srgbClr val="349946"/>
                </a:solidFill>
                <a:latin typeface="Noto Sans"/>
                <a:cs typeface="Noto Sans"/>
              </a:rPr>
              <a:t>45 </a:t>
            </a:r>
            <a:r>
              <a:rPr sz="1600" b="1" spc="25" dirty="0">
                <a:solidFill>
                  <a:srgbClr val="349946"/>
                </a:solidFill>
                <a:latin typeface="Noto Sans"/>
                <a:cs typeface="Noto Sans"/>
              </a:rPr>
              <a:t>CAIXA</a:t>
            </a:r>
            <a:r>
              <a:rPr sz="1600" b="1" spc="-4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600" b="1" dirty="0">
                <a:solidFill>
                  <a:srgbClr val="349946"/>
                </a:solidFill>
                <a:latin typeface="Noto Sans"/>
                <a:cs typeface="Noto Sans"/>
              </a:rPr>
              <a:t>ALTA</a:t>
            </a:r>
            <a:endParaRPr sz="1600">
              <a:latin typeface="Noto Sans"/>
              <a:cs typeface="Noto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69996" y="3804153"/>
            <a:ext cx="3237865" cy="79311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OPEN SANS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REGULAR</a:t>
            </a:r>
            <a:r>
              <a:rPr sz="1400" spc="-6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28</a:t>
            </a:r>
            <a:endParaRPr sz="14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 spc="-15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2800" spc="-10" dirty="0">
                <a:solidFill>
                  <a:srgbClr val="FFFFFF"/>
                </a:solidFill>
                <a:latin typeface="Noto Sans"/>
                <a:cs typeface="Noto Sans"/>
              </a:rPr>
              <a:t>do</a:t>
            </a:r>
            <a:r>
              <a:rPr sz="2800" spc="-5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Noto Sans"/>
                <a:cs typeface="Noto Sans"/>
              </a:rPr>
              <a:t>Professor</a:t>
            </a:r>
            <a:endParaRPr sz="28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644" y="451484"/>
            <a:ext cx="3169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35" dirty="0">
                <a:latin typeface="Noto Sans"/>
                <a:cs typeface="Noto Sans"/>
              </a:rPr>
              <a:t>Ícones </a:t>
            </a:r>
            <a:r>
              <a:rPr sz="3200" b="1" dirty="0">
                <a:latin typeface="Noto Sans"/>
                <a:cs typeface="Noto Sans"/>
              </a:rPr>
              <a:t>de</a:t>
            </a:r>
            <a:r>
              <a:rPr sz="3200" b="1" spc="-35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apoio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77060" y="1205865"/>
            <a:ext cx="5343525" cy="465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Atenção</a:t>
            </a:r>
            <a:endParaRPr sz="1800" dirty="0">
              <a:latin typeface="Noto Sans"/>
              <a:cs typeface="Noto Sans"/>
            </a:endParaRPr>
          </a:p>
          <a:p>
            <a:pPr marL="1714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Sinaliza </a:t>
            </a: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trecho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 importante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Links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Indicação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Links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material</a:t>
            </a:r>
            <a:r>
              <a:rPr sz="1800" spc="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adicional</a:t>
            </a:r>
            <a:endParaRPr sz="1800" dirty="0">
              <a:latin typeface="Noto Sans"/>
              <a:cs typeface="Noto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Glossário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Esclarece significados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termos e</a:t>
            </a:r>
            <a:r>
              <a:rPr sz="1800" spc="5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palavras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120"/>
              </a:spcBef>
            </a:pPr>
            <a:r>
              <a:rPr sz="1800" b="1" spc="-15" dirty="0">
                <a:solidFill>
                  <a:srgbClr val="FFFFFF"/>
                </a:solidFill>
                <a:latin typeface="Noto Sans"/>
                <a:cs typeface="Noto Sans"/>
              </a:rPr>
              <a:t>Exercícios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atividades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 propostas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085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Curiosidades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curiosidades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sobre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o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tema</a:t>
            </a:r>
            <a:r>
              <a:rPr sz="180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estudado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Mídias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Recomenda vídeos e áudios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relacionados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ao</a:t>
            </a:r>
            <a:r>
              <a:rPr sz="1800" spc="-3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tema</a:t>
            </a:r>
            <a:endParaRPr sz="1800" dirty="0">
              <a:latin typeface="Noto Sans"/>
              <a:cs typeface="Noto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21036" y="465201"/>
            <a:ext cx="1667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349946"/>
                </a:solidFill>
                <a:latin typeface="Noto Sans"/>
                <a:cs typeface="Noto Sans"/>
              </a:rPr>
              <a:t>Página</a:t>
            </a:r>
            <a:r>
              <a:rPr sz="1400" b="1" spc="-6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b="1" spc="-10" dirty="0">
                <a:solidFill>
                  <a:srgbClr val="349946"/>
                </a:solidFill>
                <a:latin typeface="Noto Sans"/>
                <a:cs typeface="Noto Sans"/>
              </a:rPr>
              <a:t>obrigatória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71016" y="441959"/>
            <a:ext cx="10404475" cy="5651500"/>
          </a:xfrm>
          <a:custGeom>
            <a:avLst/>
            <a:gdLst/>
            <a:ahLst/>
            <a:cxnLst/>
            <a:rect l="l" t="t" r="r" b="b"/>
            <a:pathLst>
              <a:path w="10404475" h="5651500">
                <a:moveTo>
                  <a:pt x="0" y="5650992"/>
                </a:moveTo>
                <a:lnTo>
                  <a:pt x="10404348" y="5650992"/>
                </a:lnTo>
                <a:lnTo>
                  <a:pt x="10404348" y="0"/>
                </a:lnTo>
                <a:lnTo>
                  <a:pt x="0" y="0"/>
                </a:lnTo>
                <a:lnTo>
                  <a:pt x="0" y="5650992"/>
                </a:lnTo>
                <a:close/>
              </a:path>
            </a:pathLst>
          </a:custGeom>
          <a:ln w="12192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50644" y="6279112"/>
            <a:ext cx="1233170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b="1" dirty="0">
                <a:solidFill>
                  <a:srgbClr val="FFFFFF"/>
                </a:solidFill>
                <a:latin typeface="Noto Sans"/>
                <a:cs typeface="Noto Sans"/>
              </a:rPr>
              <a:t>da</a:t>
            </a:r>
            <a:r>
              <a:rPr sz="1000" b="1" spc="-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disciplina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do</a:t>
            </a:r>
            <a:r>
              <a:rPr sz="1000" spc="-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professor</a:t>
            </a:r>
            <a:endParaRPr sz="1000">
              <a:latin typeface="Noto Sans"/>
              <a:cs typeface="Noto San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17B08701-9781-4B79-B719-2581E2E06EC1}"/>
              </a:ext>
            </a:extLst>
          </p:cNvPr>
          <p:cNvSpPr/>
          <p:nvPr/>
        </p:nvSpPr>
        <p:spPr>
          <a:xfrm>
            <a:off x="1271016" y="1205865"/>
            <a:ext cx="531876" cy="531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804E96A8-B656-40C8-A31E-3DEBAC0B38F8}"/>
              </a:ext>
            </a:extLst>
          </p:cNvPr>
          <p:cNvSpPr/>
          <p:nvPr/>
        </p:nvSpPr>
        <p:spPr>
          <a:xfrm>
            <a:off x="1271016" y="4497323"/>
            <a:ext cx="531876" cy="534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6CBEC862-D9D0-421C-A0D6-EE594361385C}"/>
              </a:ext>
            </a:extLst>
          </p:cNvPr>
          <p:cNvSpPr/>
          <p:nvPr/>
        </p:nvSpPr>
        <p:spPr>
          <a:xfrm>
            <a:off x="1271016" y="3678935"/>
            <a:ext cx="531876" cy="530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0F695928-D16E-4277-AE1C-09C711F06722}"/>
              </a:ext>
            </a:extLst>
          </p:cNvPr>
          <p:cNvSpPr/>
          <p:nvPr/>
        </p:nvSpPr>
        <p:spPr>
          <a:xfrm>
            <a:off x="1271016" y="2855976"/>
            <a:ext cx="531876" cy="5364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D809D133-8C7A-4D9E-8FC5-72FC2F668960}"/>
              </a:ext>
            </a:extLst>
          </p:cNvPr>
          <p:cNvSpPr/>
          <p:nvPr/>
        </p:nvSpPr>
        <p:spPr>
          <a:xfrm>
            <a:off x="1271016" y="2040635"/>
            <a:ext cx="531876" cy="531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A8FC1390-70EE-44B9-BD23-01B4B184831F}"/>
              </a:ext>
            </a:extLst>
          </p:cNvPr>
          <p:cNvSpPr/>
          <p:nvPr/>
        </p:nvSpPr>
        <p:spPr>
          <a:xfrm>
            <a:off x="1271016" y="5274490"/>
            <a:ext cx="531876" cy="531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644" y="449656"/>
            <a:ext cx="26777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Noto Sans"/>
                <a:cs typeface="Noto Sans"/>
              </a:rPr>
              <a:t>O </a:t>
            </a:r>
            <a:r>
              <a:rPr sz="3200" b="1" dirty="0">
                <a:latin typeface="Noto Sans"/>
                <a:cs typeface="Noto Sans"/>
              </a:rPr>
              <a:t>que é</a:t>
            </a:r>
            <a:r>
              <a:rPr sz="3200" b="1" spc="-80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EAD?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51984" y="638301"/>
            <a:ext cx="40811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349946"/>
                </a:solidFill>
                <a:latin typeface="Noto Sans"/>
                <a:cs typeface="Noto Sans"/>
              </a:rPr>
              <a:t>TÍTULOS </a:t>
            </a:r>
            <a:r>
              <a:rPr sz="1400" b="1" dirty="0">
                <a:solidFill>
                  <a:srgbClr val="349946"/>
                </a:solidFill>
                <a:latin typeface="Noto Sans"/>
                <a:cs typeface="Noto Sans"/>
              </a:rPr>
              <a:t>EM OPEN SANS REGULAR </a:t>
            </a:r>
            <a:r>
              <a:rPr sz="1400" b="1" spc="-15" dirty="0">
                <a:solidFill>
                  <a:srgbClr val="349946"/>
                </a:solidFill>
                <a:latin typeface="Noto Sans"/>
                <a:cs typeface="Noto Sans"/>
              </a:rPr>
              <a:t>NEGRITO</a:t>
            </a:r>
            <a:r>
              <a:rPr sz="1400" b="1" spc="-16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b="1" dirty="0">
                <a:solidFill>
                  <a:srgbClr val="349946"/>
                </a:solidFill>
                <a:latin typeface="Noto Sans"/>
                <a:cs typeface="Noto Sans"/>
              </a:rPr>
              <a:t>32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0644" y="1144346"/>
            <a:ext cx="10246995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Considerando suas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características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peculiaridades,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que é possível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atender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às pessoas independente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localização ou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tempo determinado, a Educação a  Distância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pode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contribuir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para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uma maior democratização no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acesso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à 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Educação,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especial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35" dirty="0">
                <a:solidFill>
                  <a:srgbClr val="FFFFFF"/>
                </a:solidFill>
                <a:latin typeface="Noto Sans"/>
                <a:cs typeface="Noto Sans"/>
              </a:rPr>
              <a:t>regiões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como a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Amazônia,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cujas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grandes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distâncias  e dificuldades de deslocamento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lhe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são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características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impõem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grandes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desafios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à formação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profissionalização de seus</a:t>
            </a:r>
            <a:r>
              <a:rPr sz="2200" spc="2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habitantes.</a:t>
            </a:r>
            <a:endParaRPr sz="2200">
              <a:latin typeface="Noto Sans"/>
              <a:cs typeface="Noto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41647" y="3351276"/>
            <a:ext cx="4108704" cy="2741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30869" y="3654044"/>
            <a:ext cx="31064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IMAGENS </a:t>
            </a:r>
            <a:r>
              <a:rPr sz="1400" spc="-15" dirty="0">
                <a:solidFill>
                  <a:srgbClr val="349946"/>
                </a:solidFill>
                <a:latin typeface="Noto Sans"/>
                <a:cs typeface="Noto Sans"/>
              </a:rPr>
              <a:t>CENTRALIZADAS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ANTES</a:t>
            </a:r>
            <a:r>
              <a:rPr sz="1400" spc="-9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OU  APÓS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O</a:t>
            </a:r>
            <a:r>
              <a:rPr sz="1400" spc="-3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TEXTO.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30869" y="4777485"/>
            <a:ext cx="2894965" cy="1101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892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LEGENDA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E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FONTE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</a:t>
            </a:r>
            <a:r>
              <a:rPr sz="1400" spc="-9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5" dirty="0">
                <a:solidFill>
                  <a:srgbClr val="349946"/>
                </a:solidFill>
                <a:latin typeface="Noto Sans"/>
                <a:cs typeface="Noto Sans"/>
              </a:rPr>
              <a:t>IMAGEM 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AO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LADO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OU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15" dirty="0">
                <a:solidFill>
                  <a:srgbClr val="349946"/>
                </a:solidFill>
                <a:latin typeface="Noto Sans"/>
                <a:cs typeface="Noto Sans"/>
              </a:rPr>
              <a:t>APÓS,</a:t>
            </a:r>
            <a:endParaRPr sz="14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OPEN SANS REGULAR</a:t>
            </a:r>
            <a:r>
              <a:rPr sz="1400" spc="-8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11.</a:t>
            </a:r>
            <a:endParaRPr sz="1400">
              <a:latin typeface="Noto Sans"/>
              <a:cs typeface="Noto Sans"/>
            </a:endParaRPr>
          </a:p>
          <a:p>
            <a:pPr marL="12700" marR="5080">
              <a:lnSpc>
                <a:spcPct val="100000"/>
              </a:lnSpc>
              <a:spcBef>
                <a:spcPts val="790"/>
              </a:spcBef>
            </a:pP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Fonte: </a:t>
            </a:r>
            <a:r>
              <a:rPr sz="1100" spc="-15" dirty="0">
                <a:solidFill>
                  <a:srgbClr val="FFFFFF"/>
                </a:solidFill>
                <a:latin typeface="Noto Sans"/>
                <a:cs typeface="Noto Sans"/>
                <a:hlinkClick r:id="rId3"/>
              </a:rPr>
              <a:t>http://www.fumec.br/blog/vestibular- </a:t>
            </a:r>
            <a:r>
              <a:rPr sz="1100" spc="-1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2/estudo-a-distancia-ead/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8409" y="1518665"/>
            <a:ext cx="101917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MANT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EN</a:t>
            </a:r>
            <a:r>
              <a:rPr sz="1400" spc="-15" dirty="0">
                <a:solidFill>
                  <a:srgbClr val="349946"/>
                </a:solidFill>
                <a:latin typeface="Noto Sans"/>
                <a:cs typeface="Noto Sans"/>
              </a:rPr>
              <a:t>H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A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OS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TEXTOS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E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IMAGENS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DENTRO</a:t>
            </a:r>
            <a:r>
              <a:rPr sz="1400" spc="-10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GRADE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DE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MARGEM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71016" y="441959"/>
            <a:ext cx="10404475" cy="5651500"/>
          </a:xfrm>
          <a:custGeom>
            <a:avLst/>
            <a:gdLst/>
            <a:ahLst/>
            <a:cxnLst/>
            <a:rect l="l" t="t" r="r" b="b"/>
            <a:pathLst>
              <a:path w="10404475" h="5651500">
                <a:moveTo>
                  <a:pt x="0" y="5650992"/>
                </a:moveTo>
                <a:lnTo>
                  <a:pt x="10404348" y="5650992"/>
                </a:lnTo>
                <a:lnTo>
                  <a:pt x="10404348" y="0"/>
                </a:lnTo>
                <a:lnTo>
                  <a:pt x="0" y="0"/>
                </a:lnTo>
                <a:lnTo>
                  <a:pt x="0" y="5650992"/>
                </a:lnTo>
                <a:close/>
              </a:path>
            </a:pathLst>
          </a:custGeom>
          <a:ln w="12192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50644" y="6279112"/>
            <a:ext cx="1233170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b="1" dirty="0">
                <a:solidFill>
                  <a:srgbClr val="FFFFFF"/>
                </a:solidFill>
                <a:latin typeface="Noto Sans"/>
                <a:cs typeface="Noto Sans"/>
              </a:rPr>
              <a:t>da</a:t>
            </a:r>
            <a:r>
              <a:rPr sz="1000" b="1" spc="-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disciplina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do</a:t>
            </a:r>
            <a:r>
              <a:rPr sz="1000" spc="-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professor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80" y="450341"/>
            <a:ext cx="2675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Noto Sans"/>
                <a:cs typeface="Noto Sans"/>
              </a:rPr>
              <a:t>O que é</a:t>
            </a:r>
            <a:r>
              <a:rPr sz="3200" b="1" spc="-85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EAD?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20792" y="602361"/>
            <a:ext cx="40811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349946"/>
                </a:solidFill>
                <a:latin typeface="Noto Sans"/>
                <a:cs typeface="Noto Sans"/>
              </a:rPr>
              <a:t>TÍTULOS </a:t>
            </a:r>
            <a:r>
              <a:rPr sz="1400" b="1" dirty="0">
                <a:solidFill>
                  <a:srgbClr val="349946"/>
                </a:solidFill>
                <a:latin typeface="Noto Sans"/>
                <a:cs typeface="Noto Sans"/>
              </a:rPr>
              <a:t>EM OPEN SANS REGULAR </a:t>
            </a:r>
            <a:r>
              <a:rPr sz="1400" b="1" spc="-15" dirty="0">
                <a:solidFill>
                  <a:srgbClr val="349946"/>
                </a:solidFill>
                <a:latin typeface="Noto Sans"/>
                <a:cs typeface="Noto Sans"/>
              </a:rPr>
              <a:t>NEGRITO</a:t>
            </a:r>
            <a:r>
              <a:rPr sz="1400" b="1" spc="-16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b="1" dirty="0">
                <a:solidFill>
                  <a:srgbClr val="349946"/>
                </a:solidFill>
                <a:latin typeface="Noto Sans"/>
                <a:cs typeface="Noto Sans"/>
              </a:rPr>
              <a:t>32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0644" y="1182750"/>
            <a:ext cx="466788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Nesse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sentido,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EaD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apresenta-se 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como importante alternativa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para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expansão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interiorização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dos 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serviços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educacionais</a:t>
            </a:r>
            <a:r>
              <a:rPr sz="2200" spc="25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oferecidos</a:t>
            </a:r>
            <a:endParaRPr sz="2200">
              <a:latin typeface="Noto Sans"/>
              <a:cs typeface="Noto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6791" y="1280160"/>
            <a:ext cx="5324856" cy="3552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17055" y="4927472"/>
            <a:ext cx="45567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Fonte:</a:t>
            </a:r>
            <a:r>
              <a:rPr sz="1100" spc="-5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  <a:hlinkClick r:id="rId3"/>
              </a:rPr>
              <a:t>http://www.fumec.br/blog/vestibular-2/estudo-a-distancia-ead/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50644" y="2524124"/>
            <a:ext cx="4668520" cy="2827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pelo </a:t>
            </a:r>
            <a:r>
              <a:rPr sz="2200" spc="-60" dirty="0">
                <a:solidFill>
                  <a:srgbClr val="FFFFFF"/>
                </a:solidFill>
                <a:latin typeface="Noto Sans"/>
                <a:cs typeface="Noto Sans"/>
              </a:rPr>
              <a:t>IFPA. </a:t>
            </a:r>
            <a:r>
              <a:rPr sz="2200" spc="-30" dirty="0">
                <a:solidFill>
                  <a:srgbClr val="FFFFFF"/>
                </a:solidFill>
                <a:latin typeface="Noto Sans"/>
                <a:cs typeface="Noto Sans"/>
              </a:rPr>
              <a:t>Investir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na Educação a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Distância, portanto, </a:t>
            </a:r>
            <a:r>
              <a:rPr sz="2200" spc="-30" dirty="0">
                <a:solidFill>
                  <a:srgbClr val="FFFFFF"/>
                </a:solidFill>
                <a:latin typeface="Noto Sans"/>
                <a:cs typeface="Noto Sans"/>
              </a:rPr>
              <a:t>significa 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colocar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decisivamente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o </a:t>
            </a:r>
            <a:r>
              <a:rPr sz="2200" spc="-75" dirty="0">
                <a:solidFill>
                  <a:srgbClr val="FFFFFF"/>
                </a:solidFill>
                <a:latin typeface="Noto Sans"/>
                <a:cs typeface="Noto Sans"/>
              </a:rPr>
              <a:t>IFPA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no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contexto sociocultural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45" dirty="0">
                <a:solidFill>
                  <a:srgbClr val="FFFFFF"/>
                </a:solidFill>
                <a:latin typeface="Noto Sans"/>
                <a:cs typeface="Noto Sans"/>
              </a:rPr>
              <a:t>vigor,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no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qual as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tecnologias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da informação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comunicação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(TIC)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desempenham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um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papel</a:t>
            </a:r>
            <a:r>
              <a:rPr sz="2200" spc="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preponderante.</a:t>
            </a:r>
            <a:endParaRPr sz="2200">
              <a:latin typeface="Noto Sans"/>
              <a:cs typeface="Noto Sans"/>
            </a:endParaRPr>
          </a:p>
          <a:p>
            <a:pPr marL="33655" algn="just">
              <a:lnSpc>
                <a:spcPct val="100000"/>
              </a:lnSpc>
              <a:spcBef>
                <a:spcPts val="1900"/>
              </a:spcBef>
            </a:pP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TEXTOS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CURTOS EM OPEN SANS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REGULAR</a:t>
            </a:r>
            <a:r>
              <a:rPr sz="1400" spc="-10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22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618" y="1443939"/>
            <a:ext cx="102108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MANTENHA  OS TEXTOS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E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IMAGENS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DENTRO</a:t>
            </a:r>
            <a:r>
              <a:rPr sz="1400" spc="-9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GRADE DE  MARGEM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5628" y="5225643"/>
            <a:ext cx="5288280" cy="902335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IMAGENS </a:t>
            </a:r>
            <a:r>
              <a:rPr sz="1400" spc="-15" dirty="0">
                <a:solidFill>
                  <a:srgbClr val="349946"/>
                </a:solidFill>
                <a:latin typeface="Noto Sans"/>
                <a:cs typeface="Noto Sans"/>
              </a:rPr>
              <a:t>CENTRALIZADAS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ANTES OU APÓS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O</a:t>
            </a:r>
            <a:r>
              <a:rPr sz="1400" spc="-100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TEXTO.</a:t>
            </a:r>
            <a:endParaRPr sz="1400">
              <a:latin typeface="Noto Sans"/>
              <a:cs typeface="Noto Sans"/>
            </a:endParaRPr>
          </a:p>
          <a:p>
            <a:pPr marL="12700" marR="5080">
              <a:lnSpc>
                <a:spcPct val="100000"/>
              </a:lnSpc>
              <a:spcBef>
                <a:spcPts val="930"/>
              </a:spcBef>
            </a:pP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LEGENDA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E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FONTE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 </a:t>
            </a:r>
            <a:r>
              <a:rPr sz="1400" spc="-25" dirty="0">
                <a:solidFill>
                  <a:srgbClr val="349946"/>
                </a:solidFill>
                <a:latin typeface="Noto Sans"/>
                <a:cs typeface="Noto Sans"/>
              </a:rPr>
              <a:t>IMAGEM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AO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LADO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OU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APÓS,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OPEN SANS 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REGULAR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11.</a:t>
            </a:r>
            <a:endParaRPr sz="1400">
              <a:latin typeface="Noto Sans"/>
              <a:cs typeface="Noto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1016" y="441959"/>
            <a:ext cx="10404475" cy="5651500"/>
          </a:xfrm>
          <a:custGeom>
            <a:avLst/>
            <a:gdLst/>
            <a:ahLst/>
            <a:cxnLst/>
            <a:rect l="l" t="t" r="r" b="b"/>
            <a:pathLst>
              <a:path w="10404475" h="5651500">
                <a:moveTo>
                  <a:pt x="0" y="5650992"/>
                </a:moveTo>
                <a:lnTo>
                  <a:pt x="10404348" y="5650992"/>
                </a:lnTo>
                <a:lnTo>
                  <a:pt x="10404348" y="0"/>
                </a:lnTo>
                <a:lnTo>
                  <a:pt x="0" y="0"/>
                </a:lnTo>
                <a:lnTo>
                  <a:pt x="0" y="5650992"/>
                </a:lnTo>
                <a:close/>
              </a:path>
            </a:pathLst>
          </a:custGeom>
          <a:ln w="12192">
            <a:solidFill>
              <a:srgbClr val="92D05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50644" y="6279112"/>
            <a:ext cx="1233170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b="1" dirty="0">
                <a:solidFill>
                  <a:srgbClr val="FFFFFF"/>
                </a:solidFill>
                <a:latin typeface="Noto Sans"/>
                <a:cs typeface="Noto Sans"/>
              </a:rPr>
              <a:t>da</a:t>
            </a:r>
            <a:r>
              <a:rPr sz="1000" b="1" spc="-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disciplina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do</a:t>
            </a:r>
            <a:r>
              <a:rPr sz="1000" spc="-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professor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985">
              <a:lnSpc>
                <a:spcPct val="100000"/>
              </a:lnSpc>
              <a:spcBef>
                <a:spcPts val="95"/>
              </a:spcBef>
              <a:tabLst>
                <a:tab pos="1517650" algn="l"/>
                <a:tab pos="2527935" algn="l"/>
                <a:tab pos="8716010" algn="l"/>
                <a:tab pos="10112375" algn="l"/>
                <a:tab pos="10699115" algn="l"/>
              </a:tabLst>
            </a:pPr>
            <a:r>
              <a:rPr spc="-15" dirty="0"/>
              <a:t>Evite</a:t>
            </a:r>
            <a:r>
              <a:rPr dirty="0"/>
              <a:t>	</a:t>
            </a:r>
            <a:r>
              <a:rPr spc="-15" dirty="0"/>
              <a:t>uti</a:t>
            </a:r>
            <a:r>
              <a:rPr dirty="0"/>
              <a:t>l</a:t>
            </a:r>
            <a:r>
              <a:rPr spc="-15" dirty="0"/>
              <a:t>izar</a:t>
            </a:r>
            <a:r>
              <a:rPr dirty="0"/>
              <a:t>	</a:t>
            </a:r>
            <a:r>
              <a:rPr spc="-15" dirty="0"/>
              <a:t>t</a:t>
            </a:r>
            <a:r>
              <a:rPr spc="-65" dirty="0"/>
              <a:t>e</a:t>
            </a:r>
            <a:r>
              <a:rPr spc="-10" dirty="0"/>
              <a:t>xtos</a:t>
            </a:r>
            <a:r>
              <a:rPr dirty="0"/>
              <a:t> </a:t>
            </a:r>
            <a:r>
              <a:rPr spc="-150" dirty="0"/>
              <a:t> </a:t>
            </a:r>
            <a:r>
              <a:rPr spc="-5" dirty="0"/>
              <a:t>l</a:t>
            </a:r>
            <a:r>
              <a:rPr spc="-25" dirty="0"/>
              <a:t>o</a:t>
            </a:r>
            <a:r>
              <a:rPr spc="-85" dirty="0"/>
              <a:t>n</a:t>
            </a:r>
            <a:r>
              <a:rPr spc="-95" dirty="0"/>
              <a:t>g</a:t>
            </a:r>
            <a:r>
              <a:rPr spc="-5" dirty="0"/>
              <a:t>os</a:t>
            </a:r>
            <a:r>
              <a:rPr dirty="0"/>
              <a:t> </a:t>
            </a:r>
            <a:r>
              <a:rPr spc="-150" dirty="0"/>
              <a:t> </a:t>
            </a:r>
            <a:r>
              <a:rPr spc="-10" dirty="0"/>
              <a:t>e</a:t>
            </a:r>
            <a:r>
              <a:rPr dirty="0"/>
              <a:t> </a:t>
            </a:r>
            <a:r>
              <a:rPr spc="-145" dirty="0"/>
              <a:t> </a:t>
            </a:r>
            <a:r>
              <a:rPr spc="-10" dirty="0"/>
              <a:t>i</a:t>
            </a:r>
            <a:r>
              <a:rPr spc="-20" dirty="0"/>
              <a:t>m</a:t>
            </a:r>
            <a:r>
              <a:rPr spc="-5" dirty="0"/>
              <a:t>a</a:t>
            </a:r>
            <a:r>
              <a:rPr spc="-55" dirty="0"/>
              <a:t>ge</a:t>
            </a:r>
            <a:r>
              <a:rPr spc="-70" dirty="0"/>
              <a:t>n</a:t>
            </a:r>
            <a:r>
              <a:rPr spc="-10" dirty="0"/>
              <a:t>s</a:t>
            </a:r>
            <a:r>
              <a:rPr dirty="0"/>
              <a:t> </a:t>
            </a:r>
            <a:r>
              <a:rPr spc="-150" dirty="0"/>
              <a:t> </a:t>
            </a:r>
            <a:r>
              <a:rPr dirty="0"/>
              <a:t>e</a:t>
            </a:r>
            <a:r>
              <a:rPr spc="-15" dirty="0"/>
              <a:t>m</a:t>
            </a:r>
            <a:r>
              <a:rPr dirty="0"/>
              <a:t> </a:t>
            </a:r>
            <a:r>
              <a:rPr spc="-155" dirty="0"/>
              <a:t> </a:t>
            </a:r>
            <a:r>
              <a:rPr spc="-5" dirty="0"/>
              <a:t>b</a:t>
            </a:r>
            <a:r>
              <a:rPr spc="-20" dirty="0"/>
              <a:t>aix</a:t>
            </a:r>
            <a:r>
              <a:rPr spc="-15" dirty="0"/>
              <a:t>a</a:t>
            </a:r>
            <a:r>
              <a:rPr dirty="0"/>
              <a:t> </a:t>
            </a:r>
            <a:r>
              <a:rPr spc="-150" dirty="0"/>
              <a:t> </a:t>
            </a:r>
            <a:r>
              <a:rPr spc="-60" dirty="0"/>
              <a:t>r</a:t>
            </a:r>
            <a:r>
              <a:rPr dirty="0"/>
              <a:t>e</a:t>
            </a:r>
            <a:r>
              <a:rPr spc="-15" dirty="0"/>
              <a:t>soluçã</a:t>
            </a:r>
            <a:r>
              <a:rPr spc="-10" dirty="0"/>
              <a:t>o</a:t>
            </a:r>
            <a:r>
              <a:rPr dirty="0"/>
              <a:t>	</a:t>
            </a:r>
            <a:r>
              <a:rPr spc="-10" dirty="0"/>
              <a:t>e</a:t>
            </a:r>
            <a:r>
              <a:rPr dirty="0"/>
              <a:t> </a:t>
            </a:r>
            <a:r>
              <a:rPr spc="-145" dirty="0"/>
              <a:t> </a:t>
            </a:r>
            <a:r>
              <a:rPr spc="-15" dirty="0"/>
              <a:t>semp</a:t>
            </a:r>
            <a:r>
              <a:rPr spc="-55" dirty="0"/>
              <a:t>r</a:t>
            </a:r>
            <a:r>
              <a:rPr spc="-10" dirty="0"/>
              <a:t>e</a:t>
            </a:r>
            <a:r>
              <a:rPr dirty="0"/>
              <a:t>	</a:t>
            </a:r>
            <a:r>
              <a:rPr spc="-5" dirty="0"/>
              <a:t>c</a:t>
            </a:r>
            <a:r>
              <a:rPr spc="-15" dirty="0"/>
              <a:t>ite</a:t>
            </a:r>
            <a:r>
              <a:rPr dirty="0"/>
              <a:t>	as</a:t>
            </a:r>
          </a:p>
          <a:p>
            <a:pPr marL="76898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fontes dos </a:t>
            </a:r>
            <a:r>
              <a:rPr spc="-20" dirty="0"/>
              <a:t>textos </a:t>
            </a:r>
            <a:r>
              <a:rPr spc="-10" dirty="0"/>
              <a:t>e das</a:t>
            </a:r>
            <a:r>
              <a:rPr spc="65" dirty="0"/>
              <a:t> </a:t>
            </a:r>
            <a:r>
              <a:rPr spc="-30" dirty="0"/>
              <a:t>imagens.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98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Os </a:t>
            </a:r>
            <a:r>
              <a:rPr spc="-15" dirty="0"/>
              <a:t>slides </a:t>
            </a:r>
            <a:r>
              <a:rPr spc="-10" dirty="0"/>
              <a:t>não </a:t>
            </a:r>
            <a:r>
              <a:rPr spc="-25" dirty="0"/>
              <a:t>devem </a:t>
            </a:r>
            <a:r>
              <a:rPr spc="-15" dirty="0"/>
              <a:t>conter</a:t>
            </a:r>
            <a:r>
              <a:rPr spc="125" dirty="0"/>
              <a:t> </a:t>
            </a:r>
            <a:r>
              <a:rPr spc="-15" dirty="0"/>
              <a:t>animações.</a:t>
            </a:r>
          </a:p>
          <a:p>
            <a:pPr marL="768985" marR="5715">
              <a:lnSpc>
                <a:spcPct val="100000"/>
              </a:lnSpc>
              <a:spcBef>
                <a:spcPts val="2645"/>
              </a:spcBef>
            </a:pPr>
            <a:r>
              <a:rPr spc="-50" dirty="0"/>
              <a:t>Todo </a:t>
            </a:r>
            <a:r>
              <a:rPr spc="-15" dirty="0"/>
              <a:t>slide </a:t>
            </a:r>
            <a:r>
              <a:rPr spc="-10" dirty="0"/>
              <a:t>depois </a:t>
            </a:r>
            <a:r>
              <a:rPr spc="-5" dirty="0"/>
              <a:t>de </a:t>
            </a:r>
            <a:r>
              <a:rPr spc="-20" dirty="0"/>
              <a:t>pronto </a:t>
            </a:r>
            <a:r>
              <a:rPr spc="-25" dirty="0"/>
              <a:t>deve </a:t>
            </a:r>
            <a:r>
              <a:rPr spc="-15" dirty="0"/>
              <a:t>passar pela </a:t>
            </a:r>
            <a:r>
              <a:rPr spc="-25" dirty="0"/>
              <a:t>revisão </a:t>
            </a:r>
            <a:r>
              <a:rPr spc="-15" dirty="0"/>
              <a:t>da </a:t>
            </a:r>
            <a:r>
              <a:rPr spc="-10" dirty="0"/>
              <a:t>equipe do </a:t>
            </a:r>
            <a:r>
              <a:rPr spc="-35" dirty="0"/>
              <a:t>CTEAD,  </a:t>
            </a:r>
            <a:r>
              <a:rPr spc="-10" dirty="0"/>
              <a:t>onde </a:t>
            </a:r>
            <a:r>
              <a:rPr spc="-25" dirty="0"/>
              <a:t>serão </a:t>
            </a:r>
            <a:r>
              <a:rPr spc="-15" dirty="0"/>
              <a:t>ajustadas </a:t>
            </a:r>
            <a:r>
              <a:rPr spc="-10" dirty="0"/>
              <a:t>todas as</a:t>
            </a:r>
            <a:r>
              <a:rPr spc="125" dirty="0"/>
              <a:t> </a:t>
            </a:r>
            <a:r>
              <a:rPr spc="-15" dirty="0"/>
              <a:t>inconformidades.</a:t>
            </a:r>
          </a:p>
          <a:p>
            <a:pPr marL="768985" marR="5080">
              <a:lnSpc>
                <a:spcPct val="100000"/>
              </a:lnSpc>
              <a:spcBef>
                <a:spcPts val="2640"/>
              </a:spcBef>
              <a:tabLst>
                <a:tab pos="1593850" algn="l"/>
                <a:tab pos="2869565" algn="l"/>
                <a:tab pos="3201670" algn="l"/>
                <a:tab pos="4679950" algn="l"/>
                <a:tab pos="5022850" algn="l"/>
                <a:tab pos="6282055" algn="l"/>
                <a:tab pos="7012305" algn="l"/>
                <a:tab pos="9157970" algn="l"/>
                <a:tab pos="9751060" algn="l"/>
                <a:tab pos="10495280" algn="l"/>
              </a:tabLst>
            </a:pPr>
            <a:r>
              <a:rPr spc="-10" dirty="0"/>
              <a:t>Após	</a:t>
            </a:r>
            <a:r>
              <a:rPr spc="-60" dirty="0"/>
              <a:t>r</a:t>
            </a:r>
            <a:r>
              <a:rPr spc="-55" dirty="0"/>
              <a:t>e</a:t>
            </a:r>
            <a:r>
              <a:rPr spc="-20" dirty="0"/>
              <a:t>v</a:t>
            </a:r>
            <a:r>
              <a:rPr dirty="0"/>
              <a:t>i</a:t>
            </a:r>
            <a:r>
              <a:rPr spc="-5" dirty="0"/>
              <a:t>s</a:t>
            </a:r>
            <a:r>
              <a:rPr spc="-15" dirty="0"/>
              <a:t>ad</a:t>
            </a:r>
            <a:r>
              <a:rPr spc="-10" dirty="0"/>
              <a:t>o</a:t>
            </a:r>
            <a:r>
              <a:rPr dirty="0"/>
              <a:t>	</a:t>
            </a:r>
            <a:r>
              <a:rPr spc="-10" dirty="0"/>
              <a:t>e</a:t>
            </a:r>
            <a:r>
              <a:rPr dirty="0"/>
              <a:t>	</a:t>
            </a:r>
            <a:r>
              <a:rPr spc="-20" dirty="0"/>
              <a:t>ap</a:t>
            </a:r>
            <a:r>
              <a:rPr spc="-45" dirty="0"/>
              <a:t>r</a:t>
            </a:r>
            <a:r>
              <a:rPr spc="-50" dirty="0"/>
              <a:t>o</a:t>
            </a:r>
            <a:r>
              <a:rPr spc="-15" dirty="0"/>
              <a:t>va</a:t>
            </a:r>
            <a:r>
              <a:rPr spc="-25" dirty="0"/>
              <a:t>do,</a:t>
            </a:r>
            <a:r>
              <a:rPr dirty="0"/>
              <a:t>	</a:t>
            </a:r>
            <a:r>
              <a:rPr spc="-5" dirty="0"/>
              <a:t>o</a:t>
            </a:r>
            <a:r>
              <a:rPr dirty="0"/>
              <a:t>	</a:t>
            </a:r>
            <a:r>
              <a:rPr spc="-25" dirty="0"/>
              <a:t>ma</a:t>
            </a:r>
            <a:r>
              <a:rPr spc="-5" dirty="0"/>
              <a:t>t</a:t>
            </a:r>
            <a:r>
              <a:rPr spc="-20" dirty="0"/>
              <a:t>e</a:t>
            </a:r>
            <a:r>
              <a:rPr spc="-5" dirty="0"/>
              <a:t>r</a:t>
            </a:r>
            <a:r>
              <a:rPr spc="-10" dirty="0"/>
              <a:t>i</a:t>
            </a:r>
            <a:r>
              <a:rPr spc="-25" dirty="0"/>
              <a:t>a</a:t>
            </a:r>
            <a:r>
              <a:rPr spc="-10" dirty="0"/>
              <a:t>l</a:t>
            </a:r>
            <a:r>
              <a:rPr dirty="0"/>
              <a:t>	</a:t>
            </a:r>
            <a:r>
              <a:rPr spc="-15" dirty="0"/>
              <a:t>s</a:t>
            </a:r>
            <a:r>
              <a:rPr dirty="0"/>
              <a:t>e</a:t>
            </a:r>
            <a:r>
              <a:rPr spc="-60" dirty="0"/>
              <a:t>r</a:t>
            </a:r>
            <a:r>
              <a:rPr spc="-15" dirty="0"/>
              <a:t>á</a:t>
            </a:r>
            <a:r>
              <a:rPr dirty="0"/>
              <a:t>	</a:t>
            </a:r>
            <a:r>
              <a:rPr spc="-5" dirty="0"/>
              <a:t>d</a:t>
            </a:r>
            <a:r>
              <a:rPr spc="-10" dirty="0"/>
              <a:t>isp</a:t>
            </a:r>
            <a:r>
              <a:rPr spc="-5" dirty="0"/>
              <a:t>o</a:t>
            </a:r>
            <a:r>
              <a:rPr spc="-15" dirty="0"/>
              <a:t>n</a:t>
            </a:r>
            <a:r>
              <a:rPr spc="-10" dirty="0"/>
              <a:t>i</a:t>
            </a:r>
            <a:r>
              <a:rPr spc="-15" dirty="0"/>
              <a:t>bi</a:t>
            </a:r>
            <a:r>
              <a:rPr dirty="0"/>
              <a:t>l</a:t>
            </a:r>
            <a:r>
              <a:rPr spc="-10" dirty="0"/>
              <a:t>izado</a:t>
            </a:r>
            <a:r>
              <a:rPr dirty="0"/>
              <a:t>	</a:t>
            </a:r>
            <a:r>
              <a:rPr spc="5" dirty="0"/>
              <a:t>e</a:t>
            </a:r>
            <a:r>
              <a:rPr spc="-15" dirty="0"/>
              <a:t>m</a:t>
            </a:r>
            <a:r>
              <a:rPr dirty="0"/>
              <a:t>	P</a:t>
            </a:r>
            <a:r>
              <a:rPr spc="-10" dirty="0"/>
              <a:t>D</a:t>
            </a:r>
            <a:r>
              <a:rPr spc="-150" dirty="0"/>
              <a:t>F</a:t>
            </a:r>
            <a:r>
              <a:rPr spc="-55" dirty="0"/>
              <a:t>,</a:t>
            </a:r>
            <a:r>
              <a:rPr dirty="0"/>
              <a:t>	</a:t>
            </a:r>
            <a:r>
              <a:rPr spc="-15" dirty="0"/>
              <a:t>n</a:t>
            </a:r>
            <a:r>
              <a:rPr spc="-10" dirty="0"/>
              <a:t>ã</a:t>
            </a:r>
            <a:r>
              <a:rPr spc="-5" dirty="0"/>
              <a:t>o  </a:t>
            </a:r>
            <a:r>
              <a:rPr spc="-10" dirty="0"/>
              <a:t>podendo </a:t>
            </a:r>
            <a:r>
              <a:rPr spc="-15" dirty="0"/>
              <a:t>ser</a:t>
            </a:r>
            <a:r>
              <a:rPr spc="30" dirty="0"/>
              <a:t> </a:t>
            </a:r>
            <a:r>
              <a:rPr spc="-15" dirty="0"/>
              <a:t>modificado.</a:t>
            </a:r>
          </a:p>
          <a:p>
            <a:pPr marL="768985">
              <a:lnSpc>
                <a:spcPct val="100000"/>
              </a:lnSpc>
              <a:spcBef>
                <a:spcPts val="2640"/>
              </a:spcBef>
            </a:pPr>
            <a:r>
              <a:rPr spc="-15" dirty="0"/>
              <a:t>A fonte </a:t>
            </a:r>
            <a:r>
              <a:rPr spc="-10" dirty="0"/>
              <a:t>Open </a:t>
            </a:r>
            <a:r>
              <a:rPr spc="-15" dirty="0"/>
              <a:t>Sans </a:t>
            </a:r>
            <a:r>
              <a:rPr spc="-10" dirty="0"/>
              <a:t>e </a:t>
            </a:r>
            <a:r>
              <a:rPr spc="-5" dirty="0"/>
              <a:t>o </a:t>
            </a:r>
            <a:r>
              <a:rPr spc="-15" dirty="0"/>
              <a:t>slide modelo estão </a:t>
            </a:r>
            <a:r>
              <a:rPr spc="-10" dirty="0"/>
              <a:t>disponibilizados </a:t>
            </a:r>
            <a:r>
              <a:rPr spc="-15" dirty="0"/>
              <a:t>no</a:t>
            </a:r>
            <a:r>
              <a:rPr spc="285" dirty="0"/>
              <a:t> </a:t>
            </a:r>
            <a:r>
              <a:rPr spc="-20" dirty="0"/>
              <a:t>link</a:t>
            </a:r>
          </a:p>
          <a:p>
            <a:pPr marL="768985">
              <a:lnSpc>
                <a:spcPct val="100000"/>
              </a:lnSpc>
              <a:spcBef>
                <a:spcPts val="5"/>
              </a:spcBef>
            </a:pPr>
            <a:r>
              <a:rPr spc="-15" dirty="0">
                <a:hlinkClick r:id="rId2"/>
              </a:rPr>
              <a:t>http://ctead.ifpa.edu.br/arquivos/material-professor.</a:t>
            </a:r>
          </a:p>
          <a:p>
            <a:pPr marL="768985">
              <a:lnSpc>
                <a:spcPct val="100000"/>
              </a:lnSpc>
              <a:spcBef>
                <a:spcPts val="1355"/>
              </a:spcBef>
            </a:pPr>
            <a:r>
              <a:rPr sz="2000" spc="-5" dirty="0">
                <a:solidFill>
                  <a:srgbClr val="349946"/>
                </a:solidFill>
              </a:rPr>
              <a:t>Modelo de </a:t>
            </a:r>
            <a:r>
              <a:rPr sz="2000" spc="-10" dirty="0">
                <a:solidFill>
                  <a:srgbClr val="349946"/>
                </a:solidFill>
              </a:rPr>
              <a:t>utilização </a:t>
            </a:r>
            <a:r>
              <a:rPr sz="2000" spc="-5" dirty="0">
                <a:solidFill>
                  <a:srgbClr val="349946"/>
                </a:solidFill>
              </a:rPr>
              <a:t>do </a:t>
            </a:r>
            <a:r>
              <a:rPr sz="2000" spc="-30" dirty="0">
                <a:solidFill>
                  <a:srgbClr val="349946"/>
                </a:solidFill>
              </a:rPr>
              <a:t>Ícone </a:t>
            </a:r>
            <a:r>
              <a:rPr sz="2000" spc="-5" dirty="0">
                <a:solidFill>
                  <a:srgbClr val="349946"/>
                </a:solidFill>
              </a:rPr>
              <a:t>de </a:t>
            </a:r>
            <a:r>
              <a:rPr sz="2000" spc="-10" dirty="0">
                <a:solidFill>
                  <a:srgbClr val="349946"/>
                </a:solidFill>
              </a:rPr>
              <a:t>apoio.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93980" y="1148588"/>
            <a:ext cx="1019175" cy="2800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MANT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EN</a:t>
            </a:r>
            <a:r>
              <a:rPr sz="1400" spc="-15" dirty="0">
                <a:solidFill>
                  <a:srgbClr val="349946"/>
                </a:solidFill>
                <a:latin typeface="Noto Sans"/>
                <a:cs typeface="Noto Sans"/>
              </a:rPr>
              <a:t>H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A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OS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TEXTOS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E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IMAGENS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DENTRO</a:t>
            </a:r>
            <a:r>
              <a:rPr sz="1400" spc="-105" dirty="0">
                <a:solidFill>
                  <a:srgbClr val="349946"/>
                </a:solidFill>
                <a:latin typeface="Noto Sans"/>
                <a:cs typeface="Noto Sans"/>
              </a:rPr>
              <a:t>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GRADE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DE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MARGEM.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OS </a:t>
            </a:r>
            <a:r>
              <a:rPr sz="1400" spc="-25" dirty="0">
                <a:solidFill>
                  <a:srgbClr val="349946"/>
                </a:solidFill>
                <a:latin typeface="Noto Sans"/>
                <a:cs typeface="Noto Sans"/>
              </a:rPr>
              <a:t>ÍCONES 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DE </a:t>
            </a:r>
            <a:r>
              <a:rPr sz="1400" spc="-25" dirty="0">
                <a:solidFill>
                  <a:srgbClr val="349946"/>
                </a:solidFill>
                <a:latin typeface="Noto Sans"/>
                <a:cs typeface="Noto Sans"/>
              </a:rPr>
              <a:t>APOIO 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FICAM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DO 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LADO </a:t>
            </a:r>
            <a:r>
              <a:rPr sz="1400" dirty="0">
                <a:solidFill>
                  <a:srgbClr val="349946"/>
                </a:solidFill>
                <a:latin typeface="Noto Sans"/>
                <a:cs typeface="Noto Sans"/>
              </a:rPr>
              <a:t>DE  </a:t>
            </a:r>
            <a:r>
              <a:rPr sz="1400" spc="-10" dirty="0">
                <a:solidFill>
                  <a:srgbClr val="349946"/>
                </a:solidFill>
                <a:latin typeface="Noto Sans"/>
                <a:cs typeface="Noto Sans"/>
              </a:rPr>
              <a:t>FORA </a:t>
            </a:r>
            <a:r>
              <a:rPr sz="1400" spc="-20" dirty="0">
                <a:solidFill>
                  <a:srgbClr val="349946"/>
                </a:solidFill>
                <a:latin typeface="Noto Sans"/>
                <a:cs typeface="Noto Sans"/>
              </a:rPr>
              <a:t>DA  </a:t>
            </a:r>
            <a:r>
              <a:rPr sz="1400" spc="-5" dirty="0">
                <a:solidFill>
                  <a:srgbClr val="349946"/>
                </a:solidFill>
                <a:latin typeface="Noto Sans"/>
                <a:cs typeface="Noto Sans"/>
              </a:rPr>
              <a:t>GRADE DE  MARGEM</a:t>
            </a:r>
            <a:endParaRPr sz="1400">
              <a:latin typeface="Noto Sans"/>
              <a:cs typeface="Noto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40663" y="435863"/>
            <a:ext cx="10941050" cy="5663565"/>
            <a:chOff x="740663" y="435863"/>
            <a:chExt cx="10941050" cy="5663565"/>
          </a:xfrm>
        </p:grpSpPr>
        <p:sp>
          <p:nvSpPr>
            <p:cNvPr id="6" name="object 6"/>
            <p:cNvSpPr/>
            <p:nvPr/>
          </p:nvSpPr>
          <p:spPr>
            <a:xfrm>
              <a:off x="740663" y="441959"/>
              <a:ext cx="530352" cy="5303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40663" y="4172711"/>
              <a:ext cx="530352" cy="5303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271015" y="441959"/>
              <a:ext cx="10404475" cy="5651500"/>
            </a:xfrm>
            <a:custGeom>
              <a:avLst/>
              <a:gdLst/>
              <a:ahLst/>
              <a:cxnLst/>
              <a:rect l="l" t="t" r="r" b="b"/>
              <a:pathLst>
                <a:path w="10404475" h="5651500">
                  <a:moveTo>
                    <a:pt x="0" y="5650992"/>
                  </a:moveTo>
                  <a:lnTo>
                    <a:pt x="10404348" y="5650992"/>
                  </a:lnTo>
                  <a:lnTo>
                    <a:pt x="10404348" y="0"/>
                  </a:lnTo>
                  <a:lnTo>
                    <a:pt x="0" y="0"/>
                  </a:lnTo>
                  <a:lnTo>
                    <a:pt x="0" y="5650992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50644" y="6279112"/>
            <a:ext cx="1233170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b="1" dirty="0">
                <a:solidFill>
                  <a:srgbClr val="FFFFFF"/>
                </a:solidFill>
                <a:latin typeface="Noto Sans"/>
                <a:cs typeface="Noto Sans"/>
              </a:rPr>
              <a:t>da</a:t>
            </a:r>
            <a:r>
              <a:rPr sz="1000" b="1" spc="-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disciplina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Nome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do</a:t>
            </a:r>
            <a:r>
              <a:rPr sz="1000" spc="-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professor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3539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AMBIENTAÇÃO </a:t>
            </a:r>
            <a:r>
              <a:rPr spc="45" dirty="0"/>
              <a:t>PARA</a:t>
            </a:r>
            <a:r>
              <a:rPr spc="-114" dirty="0"/>
              <a:t> </a:t>
            </a:r>
            <a:r>
              <a:rPr spc="25" dirty="0"/>
              <a:t>EAD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69996" y="4145407"/>
            <a:ext cx="37769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Noto Sans"/>
                <a:cs typeface="Noto Sans"/>
              </a:rPr>
              <a:t>Professor Antônio</a:t>
            </a:r>
            <a:r>
              <a:rPr sz="280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Noto Sans"/>
                <a:cs typeface="Noto Sans"/>
              </a:rPr>
              <a:t>José</a:t>
            </a:r>
            <a:endParaRPr sz="28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644" y="451484"/>
            <a:ext cx="3169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35" dirty="0">
                <a:latin typeface="Noto Sans"/>
                <a:cs typeface="Noto Sans"/>
              </a:rPr>
              <a:t>Ícones </a:t>
            </a:r>
            <a:r>
              <a:rPr sz="3200" b="1" dirty="0">
                <a:latin typeface="Noto Sans"/>
                <a:cs typeface="Noto Sans"/>
              </a:rPr>
              <a:t>de</a:t>
            </a:r>
            <a:r>
              <a:rPr sz="3200" b="1" spc="-35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apoio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71016" y="1205865"/>
            <a:ext cx="531876" cy="531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1016" y="4497323"/>
            <a:ext cx="531876" cy="534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1016" y="3678935"/>
            <a:ext cx="531876" cy="530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1016" y="2855976"/>
            <a:ext cx="531876" cy="5364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71016" y="2040635"/>
            <a:ext cx="531876" cy="531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1016" y="5274490"/>
            <a:ext cx="531876" cy="531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77060" y="1205865"/>
            <a:ext cx="5343525" cy="465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Atenção</a:t>
            </a:r>
            <a:endParaRPr sz="1800" dirty="0">
              <a:latin typeface="Noto Sans"/>
              <a:cs typeface="Noto Sans"/>
            </a:endParaRPr>
          </a:p>
          <a:p>
            <a:pPr marL="1714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Sinaliza </a:t>
            </a: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trecho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 importante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Links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Indicação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Links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material</a:t>
            </a:r>
            <a:r>
              <a:rPr sz="1800" spc="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adicional</a:t>
            </a:r>
            <a:endParaRPr sz="1800" dirty="0">
              <a:latin typeface="Noto Sans"/>
              <a:cs typeface="Noto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Glossário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Esclarece significados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termos e</a:t>
            </a:r>
            <a:r>
              <a:rPr sz="1800" spc="5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Noto Sans"/>
                <a:cs typeface="Noto Sans"/>
              </a:rPr>
              <a:t>palavras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120"/>
              </a:spcBef>
            </a:pPr>
            <a:r>
              <a:rPr sz="1800" b="1" spc="-15" dirty="0">
                <a:solidFill>
                  <a:srgbClr val="FFFFFF"/>
                </a:solidFill>
                <a:latin typeface="Noto Sans"/>
                <a:cs typeface="Noto Sans"/>
              </a:rPr>
              <a:t>Exercícios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atividades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 propostas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085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Curiosidades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Noto Sans"/>
                <a:cs typeface="Noto Sans"/>
              </a:rPr>
              <a:t>Indica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curiosidades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sobre </a:t>
            </a:r>
            <a:r>
              <a:rPr sz="1800" spc="-5" dirty="0">
                <a:solidFill>
                  <a:srgbClr val="FFFFFF"/>
                </a:solidFill>
                <a:latin typeface="Noto Sans"/>
                <a:cs typeface="Noto Sans"/>
              </a:rPr>
              <a:t>o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tema</a:t>
            </a:r>
            <a:r>
              <a:rPr sz="180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estudado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1800" b="1" spc="-5" dirty="0">
                <a:solidFill>
                  <a:srgbClr val="FFFFFF"/>
                </a:solidFill>
                <a:latin typeface="Noto Sans"/>
                <a:cs typeface="Noto Sans"/>
              </a:rPr>
              <a:t>Mídias</a:t>
            </a:r>
            <a:endParaRPr sz="180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Recomenda vídeos e áudios </a:t>
            </a:r>
            <a:r>
              <a:rPr sz="1800" spc="-15" dirty="0">
                <a:solidFill>
                  <a:srgbClr val="FFFFFF"/>
                </a:solidFill>
                <a:latin typeface="Noto Sans"/>
                <a:cs typeface="Noto Sans"/>
              </a:rPr>
              <a:t>relacionados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ao</a:t>
            </a:r>
            <a:r>
              <a:rPr sz="1800" spc="-3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Noto Sans"/>
                <a:cs typeface="Noto Sans"/>
              </a:rPr>
              <a:t>tema</a:t>
            </a:r>
            <a:endParaRPr sz="1800" dirty="0">
              <a:latin typeface="Noto Sans"/>
              <a:cs typeface="Noto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0644" y="6279112"/>
            <a:ext cx="1475105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Ambientação para</a:t>
            </a:r>
            <a:r>
              <a:rPr sz="1000" b="1" spc="-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EAD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Professor Antônio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José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644" y="449656"/>
            <a:ext cx="26777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Noto Sans"/>
                <a:cs typeface="Noto Sans"/>
              </a:rPr>
              <a:t>O </a:t>
            </a:r>
            <a:r>
              <a:rPr sz="3200" b="1" dirty="0">
                <a:latin typeface="Noto Sans"/>
                <a:cs typeface="Noto Sans"/>
              </a:rPr>
              <a:t>que é</a:t>
            </a:r>
            <a:r>
              <a:rPr sz="3200" b="1" spc="-80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EAD?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0644" y="1144346"/>
            <a:ext cx="10246995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Considerando suas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características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peculiaridades,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que é possível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atender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às pessoas independente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de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localização ou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tempo determinado, a Educação a  Distância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pode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contribuir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para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uma maior democratização no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acesso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à 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Educação,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especial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35" dirty="0">
                <a:solidFill>
                  <a:srgbClr val="FFFFFF"/>
                </a:solidFill>
                <a:latin typeface="Noto Sans"/>
                <a:cs typeface="Noto Sans"/>
              </a:rPr>
              <a:t>regiões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como a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Amazônia,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cujas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grandes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distâncias  e dificuldades de deslocamento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lhe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são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características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impõem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grandes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desafios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à formação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profissionalização de seus</a:t>
            </a:r>
            <a:r>
              <a:rPr sz="2200" spc="22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habitantes.</a:t>
            </a:r>
            <a:endParaRPr sz="2200" dirty="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41647" y="3351276"/>
            <a:ext cx="4108704" cy="2741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230869" y="5517896"/>
            <a:ext cx="289496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Fonte: </a:t>
            </a:r>
            <a:r>
              <a:rPr sz="1100" spc="-15" dirty="0">
                <a:solidFill>
                  <a:srgbClr val="FFFFFF"/>
                </a:solidFill>
                <a:latin typeface="Noto Sans"/>
                <a:cs typeface="Noto Sans"/>
                <a:hlinkClick r:id="rId3"/>
              </a:rPr>
              <a:t>http://www.fumec.br/blog/vestibular- </a:t>
            </a:r>
            <a:r>
              <a:rPr sz="1100" spc="-1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2/estudo-a-distancia-ead/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0644" y="6279112"/>
            <a:ext cx="1475105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Ambientação para</a:t>
            </a:r>
            <a:r>
              <a:rPr sz="1000" b="1" spc="-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EAD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Professor Antônio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José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980" y="450341"/>
            <a:ext cx="2675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Noto Sans"/>
                <a:cs typeface="Noto Sans"/>
              </a:rPr>
              <a:t>O que é</a:t>
            </a:r>
            <a:r>
              <a:rPr sz="3200" b="1" spc="-85" dirty="0">
                <a:latin typeface="Noto Sans"/>
                <a:cs typeface="Noto Sans"/>
              </a:rPr>
              <a:t> </a:t>
            </a:r>
            <a:r>
              <a:rPr sz="3200" b="1" spc="-5" dirty="0">
                <a:latin typeface="Noto Sans"/>
                <a:cs typeface="Noto Sans"/>
              </a:rPr>
              <a:t>EAD?</a:t>
            </a:r>
            <a:endParaRPr sz="320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0644" y="1182750"/>
            <a:ext cx="4668520" cy="371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Nesse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sentido,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EaD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apresenta-se 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como importante alternativa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para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expansão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interiorização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dos 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serviços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educacionais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oferecidos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pelo </a:t>
            </a:r>
            <a:r>
              <a:rPr sz="2200" spc="-60" dirty="0">
                <a:solidFill>
                  <a:srgbClr val="FFFFFF"/>
                </a:solidFill>
                <a:latin typeface="Noto Sans"/>
                <a:cs typeface="Noto Sans"/>
              </a:rPr>
              <a:t>IFPA. </a:t>
            </a:r>
            <a:r>
              <a:rPr sz="2200" spc="-30" dirty="0">
                <a:solidFill>
                  <a:srgbClr val="FFFFFF"/>
                </a:solidFill>
                <a:latin typeface="Noto Sans"/>
                <a:cs typeface="Noto Sans"/>
              </a:rPr>
              <a:t>Investir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na Educação a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Distância, portanto, </a:t>
            </a:r>
            <a:r>
              <a:rPr sz="2200" spc="-30" dirty="0">
                <a:solidFill>
                  <a:srgbClr val="FFFFFF"/>
                </a:solidFill>
                <a:latin typeface="Noto Sans"/>
                <a:cs typeface="Noto Sans"/>
              </a:rPr>
              <a:t>significa 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colocar</a:t>
            </a:r>
            <a:r>
              <a:rPr sz="2200" spc="5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decisivamente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o </a:t>
            </a:r>
            <a:r>
              <a:rPr sz="2200" spc="-75" dirty="0">
                <a:solidFill>
                  <a:srgbClr val="FFFFFF"/>
                </a:solidFill>
                <a:latin typeface="Noto Sans"/>
                <a:cs typeface="Noto Sans"/>
              </a:rPr>
              <a:t>IFPA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no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contexto sociocultural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em </a:t>
            </a:r>
            <a:r>
              <a:rPr sz="2200" spc="-45" dirty="0">
                <a:solidFill>
                  <a:srgbClr val="FFFFFF"/>
                </a:solidFill>
                <a:latin typeface="Noto Sans"/>
                <a:cs typeface="Noto Sans"/>
              </a:rPr>
              <a:t>vigor, </a:t>
            </a:r>
            <a:r>
              <a:rPr sz="2200" spc="-5" dirty="0">
                <a:solidFill>
                  <a:srgbClr val="FFFFFF"/>
                </a:solidFill>
                <a:latin typeface="Noto Sans"/>
                <a:cs typeface="Noto Sans"/>
              </a:rPr>
              <a:t>no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qual as </a:t>
            </a:r>
            <a:r>
              <a:rPr sz="2200" spc="-25" dirty="0">
                <a:solidFill>
                  <a:srgbClr val="FFFFFF"/>
                </a:solidFill>
                <a:latin typeface="Noto Sans"/>
                <a:cs typeface="Noto Sans"/>
              </a:rPr>
              <a:t>tecnologias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da informação 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Noto Sans"/>
                <a:cs typeface="Noto Sans"/>
              </a:rPr>
              <a:t>comunicação </a:t>
            </a:r>
            <a:r>
              <a:rPr sz="2200" spc="-40" dirty="0">
                <a:solidFill>
                  <a:srgbClr val="FFFFFF"/>
                </a:solidFill>
                <a:latin typeface="Noto Sans"/>
                <a:cs typeface="Noto Sans"/>
              </a:rPr>
              <a:t>(TIC)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desempenham 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um </a:t>
            </a:r>
            <a:r>
              <a:rPr sz="2200" spc="-10" dirty="0">
                <a:solidFill>
                  <a:srgbClr val="FFFFFF"/>
                </a:solidFill>
                <a:latin typeface="Noto Sans"/>
                <a:cs typeface="Noto Sans"/>
              </a:rPr>
              <a:t>papel</a:t>
            </a:r>
            <a:r>
              <a:rPr sz="2200" spc="4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Noto Sans"/>
                <a:cs typeface="Noto Sans"/>
              </a:rPr>
              <a:t>preponderante.</a:t>
            </a:r>
            <a:endParaRPr sz="220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36791" y="1280160"/>
            <a:ext cx="5324856" cy="3552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17055" y="4927472"/>
            <a:ext cx="45567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</a:rPr>
              <a:t>Fonte:</a:t>
            </a:r>
            <a:r>
              <a:rPr sz="1100" spc="-5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Noto Sans"/>
                <a:cs typeface="Noto Sans"/>
                <a:hlinkClick r:id="rId3"/>
              </a:rPr>
              <a:t>http://www.fumec.br/blog/vestibular-2/estudo-a-distancia-ead/</a:t>
            </a:r>
            <a:endParaRPr sz="1100">
              <a:latin typeface="Noto Sans"/>
              <a:cs typeface="Noto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0644" y="6279112"/>
            <a:ext cx="1475105" cy="35052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000" b="1" spc="-5" dirty="0">
                <a:solidFill>
                  <a:srgbClr val="FFFFFF"/>
                </a:solidFill>
                <a:latin typeface="Noto Sans"/>
                <a:cs typeface="Noto Sans"/>
              </a:rPr>
              <a:t>Ambientação para</a:t>
            </a:r>
            <a:r>
              <a:rPr sz="1000" b="1" spc="-40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Noto Sans"/>
                <a:cs typeface="Noto Sans"/>
              </a:rPr>
              <a:t>EAD</a:t>
            </a:r>
            <a:endParaRPr sz="100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Professor Antônio</a:t>
            </a:r>
            <a:r>
              <a:rPr sz="1000" spc="-5" dirty="0">
                <a:solidFill>
                  <a:srgbClr val="FFFFFF"/>
                </a:solidFill>
                <a:latin typeface="Noto Sans"/>
                <a:cs typeface="Noto Sans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Noto Sans"/>
                <a:cs typeface="Noto Sans"/>
              </a:rPr>
              <a:t>José</a:t>
            </a:r>
            <a:endParaRPr sz="10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697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Calibri</vt:lpstr>
      <vt:lpstr>Noto Sans</vt:lpstr>
      <vt:lpstr>Office Theme</vt:lpstr>
      <vt:lpstr>NOME DA DISCIPLINA</vt:lpstr>
      <vt:lpstr>Ícones de apoio</vt:lpstr>
      <vt:lpstr>O que é EAD?</vt:lpstr>
      <vt:lpstr>O que é EAD?</vt:lpstr>
      <vt:lpstr>Evite utilizar textos  longos  e  imagens  em  baixa  resolução e  sempre cite as fontes dos textos e das imagens.</vt:lpstr>
      <vt:lpstr>AMBIENTAÇÃO PARA EAD</vt:lpstr>
      <vt:lpstr>Ícones de apoio</vt:lpstr>
      <vt:lpstr>O que é EAD?</vt:lpstr>
      <vt:lpstr>O que é EAD?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CAIO CESAR FIGUEIREDO DE SOUSA</dc:creator>
  <cp:lastModifiedBy>Caio Figueiredo</cp:lastModifiedBy>
  <cp:revision>2</cp:revision>
  <dcterms:created xsi:type="dcterms:W3CDTF">2020-03-19T14:23:01Z</dcterms:created>
  <dcterms:modified xsi:type="dcterms:W3CDTF">2020-05-28T22:08:59Z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2020-03-19T00:00:00Z</vt:filetime>
  </property>
</Properties>
</file>